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6"/>
  </p:notesMasterIdLst>
  <p:handoutMasterIdLst>
    <p:handoutMasterId r:id="rId47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530" r:id="rId11"/>
    <p:sldId id="280" r:id="rId12"/>
    <p:sldId id="258" r:id="rId13"/>
    <p:sldId id="260" r:id="rId14"/>
    <p:sldId id="281" r:id="rId15"/>
    <p:sldId id="261" r:id="rId16"/>
    <p:sldId id="263" r:id="rId17"/>
    <p:sldId id="265" r:id="rId18"/>
    <p:sldId id="266" r:id="rId19"/>
    <p:sldId id="264" r:id="rId20"/>
    <p:sldId id="259" r:id="rId21"/>
    <p:sldId id="286" r:id="rId22"/>
    <p:sldId id="284" r:id="rId23"/>
    <p:sldId id="285" r:id="rId24"/>
    <p:sldId id="287" r:id="rId25"/>
    <p:sldId id="288" r:id="rId26"/>
    <p:sldId id="289" r:id="rId27"/>
    <p:sldId id="291" r:id="rId28"/>
    <p:sldId id="290" r:id="rId29"/>
    <p:sldId id="292" r:id="rId30"/>
    <p:sldId id="2147483578" r:id="rId31"/>
    <p:sldId id="293" r:id="rId32"/>
    <p:sldId id="257" r:id="rId33"/>
    <p:sldId id="276" r:id="rId34"/>
    <p:sldId id="2147483647" r:id="rId35"/>
    <p:sldId id="256" r:id="rId36"/>
    <p:sldId id="2147483644" r:id="rId37"/>
    <p:sldId id="2147483533" r:id="rId38"/>
    <p:sldId id="2147483646" r:id="rId39"/>
    <p:sldId id="2147483576" r:id="rId40"/>
    <p:sldId id="2147483645" r:id="rId41"/>
    <p:sldId id="2516" r:id="rId42"/>
    <p:sldId id="262" r:id="rId43"/>
    <p:sldId id="582" r:id="rId44"/>
    <p:sldId id="2419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00"/>
    <a:srgbClr val="FFFFFF"/>
    <a:srgbClr val="221815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 autoAdjust="0"/>
    <p:restoredTop sz="96419" autoAdjust="0"/>
  </p:normalViewPr>
  <p:slideViewPr>
    <p:cSldViewPr snapToGrid="0" snapToObjects="1">
      <p:cViewPr varScale="1">
        <p:scale>
          <a:sx n="127" d="100"/>
          <a:sy n="127" d="100"/>
        </p:scale>
        <p:origin x="22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13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35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69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556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n.com/five-major-trends-in-power-supply-design-for-servers/" TargetMode="External"/><Relationship Id="rId2" Type="http://schemas.openxmlformats.org/officeDocument/2006/relationships/hyperlink" Target="https://support.huawei.com/enterprise/zh/doc/EDOC1100314275/283099c4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万卡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建设方案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1138" y="1246909"/>
            <a:ext cx="5115970" cy="5108171"/>
          </a:xfrm>
        </p:spPr>
        <p:txBody>
          <a:bodyPr/>
          <a:lstStyle/>
          <a:p>
            <a:r>
              <a:rPr lang="zh-CN" altLang="en-US" dirty="0"/>
              <a:t>机房主要用于安装主通信设备、通信传输设备、电源等配套设备。</a:t>
            </a:r>
            <a:endParaRPr lang="en-US" altLang="zh-CN" dirty="0"/>
          </a:p>
          <a:p>
            <a:r>
              <a:rPr lang="zh-CN" altLang="en-US" dirty="0"/>
              <a:t>为维护和管理上的方便，要求上述设备安排紧凑，并按业务类别不同分别安装在不同的房间。</a:t>
            </a:r>
            <a:endParaRPr lang="en-US" altLang="zh-C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55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0848" y="1246188"/>
            <a:ext cx="5176315" cy="5108575"/>
          </a:xfrm>
        </p:spPr>
        <p:txBody>
          <a:bodyPr anchor="ctr"/>
          <a:lstStyle/>
          <a:p>
            <a:r>
              <a:rPr lang="zh-CN" altLang="en-US" sz="1800" b="1" dirty="0"/>
              <a:t>整体布局 ：</a:t>
            </a:r>
            <a:r>
              <a:rPr lang="zh-CN" altLang="en-US" sz="1800" dirty="0"/>
              <a:t>优先采用单层集中式布局，保障通信效率与运维便捷，其次才是多层和多栋。</a:t>
            </a:r>
          </a:p>
          <a:p>
            <a:r>
              <a:rPr lang="zh-CN" altLang="en-US" sz="1800" b="1" dirty="0"/>
              <a:t>功能分区 ：</a:t>
            </a:r>
            <a:r>
              <a:rPr lang="zh-CN" altLang="en-US" sz="1800" dirty="0"/>
              <a:t>核心设备居中部署，辅助区域环绕四周，满足高密度配电与制冷需求。</a:t>
            </a:r>
          </a:p>
          <a:p>
            <a:r>
              <a:rPr lang="zh-CN" altLang="en-US" sz="1800" b="1" dirty="0"/>
              <a:t>机柜扩容 ：</a:t>
            </a:r>
            <a:r>
              <a:rPr lang="zh-CN" altLang="en-US" sz="1800" dirty="0"/>
              <a:t>机房预留扩展空间，支持分阶段部署，提升灵活扩展能力。</a:t>
            </a:r>
          </a:p>
          <a:p>
            <a:r>
              <a:rPr lang="zh-CN" altLang="en-US" sz="1800" b="1" dirty="0"/>
              <a:t>供电设计 ：</a:t>
            </a:r>
            <a:r>
              <a:rPr lang="zh-CN" altLang="en-US" sz="1800" dirty="0"/>
              <a:t>供电系统分为左右两区，就近供电，避免跨层布线。</a:t>
            </a:r>
          </a:p>
          <a:p>
            <a:r>
              <a:rPr lang="zh-CN" altLang="en-US" sz="1800" b="1" dirty="0"/>
              <a:t>制冷管理 ：</a:t>
            </a:r>
            <a:r>
              <a:rPr lang="zh-CN" altLang="en-US" sz="1800" dirty="0"/>
              <a:t>采用冷热通道隔离和增强散热措施，确保高密</a:t>
            </a:r>
            <a:r>
              <a:rPr lang="en" altLang="zh-CN" sz="1800" dirty="0"/>
              <a:t>GPU</a:t>
            </a:r>
            <a:r>
              <a:rPr lang="zh-CN" altLang="en-US" sz="1800" dirty="0"/>
              <a:t>集群稳定运行。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8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4098" name="Picture 2" descr="DGX GB200: AI Infrastructure for State-of-the-Art AI Models | NVIDIA">
            <a:extLst>
              <a:ext uri="{FF2B5EF4-FFF2-40B4-BE49-F238E27FC236}">
                <a16:creationId xmlns:a16="http://schemas.microsoft.com/office/drawing/2014/main" id="{DE76D161-49BE-8B25-8246-F7DF03E36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t="17481" r="6410" b="18030"/>
          <a:stretch/>
        </p:blipFill>
        <p:spPr bwMode="auto">
          <a:xfrm>
            <a:off x="236841" y="3070377"/>
            <a:ext cx="5659602" cy="29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C2F02F-F1DF-444B-7389-5B946AE5E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11" t="23426" r="19177" b="21447"/>
          <a:stretch/>
        </p:blipFill>
        <p:spPr>
          <a:xfrm>
            <a:off x="6188814" y="3059336"/>
            <a:ext cx="5806011" cy="29146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A007DC-BD1F-67C0-6D1D-73C48D8D5E24}"/>
              </a:ext>
            </a:extLst>
          </p:cNvPr>
          <p:cNvSpPr txBox="1"/>
          <p:nvPr/>
        </p:nvSpPr>
        <p:spPr>
          <a:xfrm>
            <a:off x="1288181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DGX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GB200 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超节点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A8BE40-C33D-66E7-2E85-BF0E0F89BC7A}"/>
              </a:ext>
            </a:extLst>
          </p:cNvPr>
          <p:cNvSpPr txBox="1"/>
          <p:nvPr/>
        </p:nvSpPr>
        <p:spPr>
          <a:xfrm>
            <a:off x="7313358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CloudMatrix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超节点</a:t>
            </a:r>
          </a:p>
        </p:txBody>
      </p:sp>
    </p:spTree>
    <p:extLst>
      <p:ext uri="{BB962C8B-B14F-4D97-AF65-F5344CB8AC3E}">
        <p14:creationId xmlns:p14="http://schemas.microsoft.com/office/powerpoint/2010/main" val="8882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5122" name="Picture 2" descr="深入探秘全球最大AI超级集群xAI Colossus">
            <a:extLst>
              <a:ext uri="{FF2B5EF4-FFF2-40B4-BE49-F238E27FC236}">
                <a16:creationId xmlns:a16="http://schemas.microsoft.com/office/drawing/2014/main" id="{750DCBC7-FFF7-B106-3CE9-73F90476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7" y="3061453"/>
            <a:ext cx="4932711" cy="32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昇腾AI助力鹏城云脑II破记录，20倍优势再夺冠！-昇腾社区">
            <a:extLst>
              <a:ext uri="{FF2B5EF4-FFF2-40B4-BE49-F238E27FC236}">
                <a16:creationId xmlns:a16="http://schemas.microsoft.com/office/drawing/2014/main" id="{865F3E0A-8D9A-F381-CAF8-7ECE4FC7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338" y="3061453"/>
            <a:ext cx="5786825" cy="328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B42A4E-E460-00E8-B58D-1B9FF3B6E94B}"/>
              </a:ext>
            </a:extLst>
          </p:cNvPr>
          <p:cNvSpPr txBox="1"/>
          <p:nvPr/>
        </p:nvSpPr>
        <p:spPr>
          <a:xfrm>
            <a:off x="1247988" y="5949312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GPU 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集群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DB7046-C47D-6B63-5172-72D370621219}"/>
              </a:ext>
            </a:extLst>
          </p:cNvPr>
          <p:cNvSpPr txBox="1"/>
          <p:nvPr/>
        </p:nvSpPr>
        <p:spPr>
          <a:xfrm>
            <a:off x="6915289" y="5913971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NPU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 集群</a:t>
            </a:r>
          </a:p>
        </p:txBody>
      </p:sp>
    </p:spTree>
    <p:extLst>
      <p:ext uri="{BB962C8B-B14F-4D97-AF65-F5344CB8AC3E}">
        <p14:creationId xmlns:p14="http://schemas.microsoft.com/office/powerpoint/2010/main" val="19580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02F9A-B3DA-1302-2E16-BA24DE10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b="1" dirty="0"/>
              <a:t>挑战：</a:t>
            </a:r>
            <a:r>
              <a:rPr lang="zh-CN" altLang="en-US" sz="1800" dirty="0"/>
              <a:t>十万卡</a:t>
            </a:r>
            <a:r>
              <a:rPr lang="en-US" altLang="zh-CN" sz="1800" dirty="0"/>
              <a:t>AI</a:t>
            </a:r>
            <a:r>
              <a:rPr lang="zh-CN" altLang="en-US" sz="1800" dirty="0"/>
              <a:t> 集群功耗近 </a:t>
            </a:r>
            <a:r>
              <a:rPr lang="en" altLang="zh-CN" sz="1800" dirty="0"/>
              <a:t>XXXMW</a:t>
            </a:r>
            <a:r>
              <a:rPr lang="zh-CN" altLang="en" sz="1800" dirty="0"/>
              <a:t>。</a:t>
            </a:r>
            <a:r>
              <a:rPr lang="zh-CN" altLang="en-US" sz="1800" dirty="0"/>
              <a:t>供电投资大（</a:t>
            </a:r>
            <a:r>
              <a:rPr lang="en-US" altLang="zh-CN" sz="1800" dirty="0"/>
              <a:t>~30%to40%</a:t>
            </a:r>
            <a:r>
              <a:rPr lang="zh-CN" altLang="en-US" sz="1800" dirty="0"/>
              <a:t> 基建），占地多（</a:t>
            </a:r>
            <a:r>
              <a:rPr lang="en-US" altLang="zh-CN" sz="1800" dirty="0"/>
              <a:t>~20%to30%</a:t>
            </a:r>
            <a:r>
              <a:rPr lang="zh-CN" altLang="en-US" sz="1800" dirty="0"/>
              <a:t> 辅助区）</a:t>
            </a:r>
            <a:endParaRPr lang="en-US" altLang="zh-CN" sz="1800" dirty="0"/>
          </a:p>
          <a:p>
            <a:r>
              <a:rPr lang="zh-CN" altLang="en-US" sz="1800" b="1" dirty="0"/>
              <a:t>选址建议：</a:t>
            </a:r>
            <a:r>
              <a:rPr lang="zh-CN" altLang="en-US" sz="1800" dirty="0"/>
              <a:t>电力充足、电价低的地方；气候凉爽，利于自然降温；有扩展空间，方便以后扩容；靠近数据中心聚集区，便于资源共享。</a:t>
            </a:r>
          </a:p>
          <a:p>
            <a:pPr algn="l"/>
            <a:r>
              <a:rPr lang="zh-CN" altLang="en-US" sz="1800" b="1" dirty="0"/>
              <a:t>单路供电方案：</a:t>
            </a:r>
            <a:r>
              <a:rPr lang="zh-CN" altLang="en-US" sz="1800" dirty="0"/>
              <a:t>用一路高质量市电直供，配合</a:t>
            </a:r>
            <a:r>
              <a:rPr lang="en" altLang="zh-CN" sz="1800" dirty="0"/>
              <a:t>UPS</a:t>
            </a:r>
            <a:r>
              <a:rPr lang="zh-CN" altLang="en-US" sz="1800" dirty="0"/>
              <a:t>或储能系统；省去冗余供电线路，降低初期投资和运维复杂度；适合对可靠性要求不是极端苛刻的</a:t>
            </a:r>
            <a:r>
              <a:rPr lang="en" altLang="zh-CN" sz="1800" dirty="0"/>
              <a:t>AI</a:t>
            </a:r>
            <a:r>
              <a:rPr lang="zh-CN" altLang="en-US" sz="1800" dirty="0"/>
              <a:t>训练场景。</a:t>
            </a:r>
          </a:p>
        </p:txBody>
      </p:sp>
      <p:pic>
        <p:nvPicPr>
          <p:cNvPr id="6148" name="Picture 4" descr="超万卡集群让算力迈上新台阶--经济·科技--人民网">
            <a:extLst>
              <a:ext uri="{FF2B5EF4-FFF2-40B4-BE49-F238E27FC236}">
                <a16:creationId xmlns:a16="http://schemas.microsoft.com/office/drawing/2014/main" id="{05F62259-9840-8AA3-869A-07FD0AB7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77" y="4402268"/>
            <a:ext cx="3455743" cy="19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CC0DA03-DA42-3BA4-0793-FB38A4B087EC}"/>
              </a:ext>
            </a:extLst>
          </p:cNvPr>
          <p:cNvSpPr txBox="1"/>
          <p:nvPr/>
        </p:nvSpPr>
        <p:spPr>
          <a:xfrm>
            <a:off x="3326448" y="4492704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移动哈尔滨计算中心</a:t>
            </a:r>
          </a:p>
        </p:txBody>
      </p:sp>
      <p:pic>
        <p:nvPicPr>
          <p:cNvPr id="6150" name="Picture 6" descr="搜索引擎巨头在芬兰为数据中心找到创新能源- 这就是芬兰">
            <a:extLst>
              <a:ext uri="{FF2B5EF4-FFF2-40B4-BE49-F238E27FC236}">
                <a16:creationId xmlns:a16="http://schemas.microsoft.com/office/drawing/2014/main" id="{6F66295F-C858-D949-C6E1-ECFC31CF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6" y="4402268"/>
            <a:ext cx="3589501" cy="20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17C2016-4841-2013-6D05-B9D6A3ED4C6B}"/>
              </a:ext>
            </a:extLst>
          </p:cNvPr>
          <p:cNvSpPr txBox="1"/>
          <p:nvPr/>
        </p:nvSpPr>
        <p:spPr>
          <a:xfrm>
            <a:off x="5406012" y="5987559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Google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芬兰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数据中心</a:t>
            </a:r>
          </a:p>
        </p:txBody>
      </p:sp>
    </p:spTree>
    <p:extLst>
      <p:ext uri="{BB962C8B-B14F-4D97-AF65-F5344CB8AC3E}">
        <p14:creationId xmlns:p14="http://schemas.microsoft.com/office/powerpoint/2010/main" val="361253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54F3F88-542D-6E7D-6FB8-96614F78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万卡机房配电制冷架构：</a:t>
            </a:r>
            <a:r>
              <a:rPr lang="en" altLang="zh-CN" dirty="0"/>
              <a:t>Open Compute Project (OCP)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F0779C9C-A2F7-1A1A-9771-5D7B198592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2" descr="Power Tips #109: Five major trends in power supply design for servers - EDN">
            <a:extLst>
              <a:ext uri="{FF2B5EF4-FFF2-40B4-BE49-F238E27FC236}">
                <a16:creationId xmlns:a16="http://schemas.microsoft.com/office/drawing/2014/main" id="{C8A9ABF4-991F-A463-DD03-8AE21FCD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0" y="1246909"/>
            <a:ext cx="10680761" cy="51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7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FDEF1B-464B-66C2-66A1-8C2D24775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挑战：</a:t>
            </a:r>
            <a:r>
              <a:rPr lang="zh-CN" altLang="en-US" dirty="0"/>
              <a:t>传统空调支持功率密度低（</a:t>
            </a:r>
            <a:r>
              <a:rPr lang="en-US" altLang="zh-CN" dirty="0"/>
              <a:t>&lt;20</a:t>
            </a:r>
            <a:r>
              <a:rPr lang="en" altLang="zh-CN" dirty="0"/>
              <a:t>KW/</a:t>
            </a:r>
            <a:r>
              <a:rPr lang="zh-CN" altLang="en-US" dirty="0"/>
              <a:t>柜），占用机房面积大（</a:t>
            </a:r>
            <a:r>
              <a:rPr lang="en-US" altLang="zh-CN" dirty="0"/>
              <a:t>~20%~30%</a:t>
            </a:r>
            <a:r>
              <a:rPr lang="zh-CN" altLang="en-US" dirty="0"/>
              <a:t>机房）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建议方案</a:t>
            </a:r>
            <a:r>
              <a:rPr lang="zh-CN" altLang="en-US" b="1">
                <a:solidFill>
                  <a:srgbClr val="C00000"/>
                </a:solidFill>
              </a:rPr>
              <a:t>：主动式液冷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b="1" dirty="0"/>
              <a:t>高散热效率 ：</a:t>
            </a:r>
            <a:r>
              <a:rPr lang="zh-CN" altLang="en-US" dirty="0"/>
              <a:t>液冷直接接触发热部件，适配万卡集群高功耗需求。</a:t>
            </a:r>
          </a:p>
          <a:p>
            <a:pPr lvl="1"/>
            <a:r>
              <a:rPr lang="zh-CN" altLang="en-US" b="1" dirty="0"/>
              <a:t>节省空间 ：</a:t>
            </a:r>
            <a:r>
              <a:rPr lang="zh-CN" altLang="en-US" dirty="0"/>
              <a:t>取消传统空调风道和冗余空间，释放机房面积用于部署更多算力设备。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9FC7FB-1F7D-CE9E-D15D-83EA5C7D2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5006" y="4645584"/>
            <a:ext cx="4185305" cy="14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81524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5B50B-5024-5DCD-2328-21D82D69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9470-4C73-A006-30D7-3026C921B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当前</a:t>
            </a:r>
            <a:r>
              <a:rPr kumimoji="1" lang="en-US" altLang="zh-CN" dirty="0"/>
              <a:t> HCCL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NCCL </a:t>
            </a:r>
            <a:r>
              <a:rPr kumimoji="1" lang="zh-CN" altLang="en-US" dirty="0"/>
              <a:t>的通信的拉起方式，集中式协商建立通信域，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解决方案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200D38-1858-D0AE-E78D-D11D529B91D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集群</a:t>
            </a:r>
            <a:r>
              <a:rPr kumimoji="1" lang="en-US" altLang="zh-CN" dirty="0"/>
              <a:t> K8s </a:t>
            </a:r>
            <a:r>
              <a:rPr kumimoji="1" lang="zh-CN" altLang="en-US" dirty="0"/>
              <a:t>调度，</a:t>
            </a:r>
            <a:r>
              <a:rPr lang="zh-CN" altLang="en-US" dirty="0">
                <a:effectLst/>
                <a:latin typeface="Helvetica" pitchFamily="2" charset="0"/>
              </a:rPr>
              <a:t>优化扩展单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集群规模</a:t>
            </a:r>
          </a:p>
          <a:p>
            <a:r>
              <a:rPr lang="zh-CN" altLang="en" dirty="0">
                <a:effectLst/>
                <a:latin typeface="Helvetica" pitchFamily="2" charset="0"/>
              </a:rPr>
              <a:t>方案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</a:t>
            </a:r>
            <a:r>
              <a:rPr lang="zh-CN" altLang="en-US" dirty="0">
                <a:latin typeface="Helvetica" pitchFamily="2" charset="0"/>
              </a:rPr>
              <a:t>：</a:t>
            </a:r>
            <a:r>
              <a:rPr lang="en" altLang="zh-CN" dirty="0">
                <a:effectLst/>
                <a:latin typeface="Helvetica" pitchFamily="2" charset="0"/>
              </a:rPr>
              <a:t>OpenAI</a:t>
            </a:r>
            <a:r>
              <a:rPr lang="zh-CN" altLang="en-US" dirty="0">
                <a:effectLst/>
                <a:latin typeface="Helvetica" pitchFamily="2" charset="0"/>
              </a:rPr>
              <a:t>将单集群扩展到</a:t>
            </a:r>
            <a:r>
              <a:rPr lang="en-US" altLang="zh-CN" dirty="0">
                <a:effectLst/>
                <a:latin typeface="Helvetica" pitchFamily="2" charset="0"/>
              </a:rPr>
              <a:t>7</a:t>
            </a:r>
            <a:r>
              <a:rPr lang="en" altLang="zh-CN" dirty="0">
                <a:effectLst/>
                <a:latin typeface="Helvetica" pitchFamily="2" charset="0"/>
              </a:rPr>
              <a:t>K</a:t>
            </a:r>
            <a:r>
              <a:rPr lang="zh-CN" altLang="en-US" dirty="0">
                <a:effectLst/>
                <a:latin typeface="Helvetica" pitchFamily="2" charset="0"/>
              </a:rPr>
              <a:t>节点时遇到的典型瓶颈和优化措施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方案二：多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集群统一调度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3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94DD3-6D0D-B0B5-4380-D8DD1244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集群可用性提升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F86CF-0667-A38E-5522-A80444823D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CKPT </a:t>
            </a:r>
            <a:r>
              <a:rPr kumimoji="1" lang="zh-CN" altLang="en-US" dirty="0"/>
              <a:t>保存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4B274C-E265-007E-BA15-136BB64E0B6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78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万卡集群，感觉很难，但不就是把 </a:t>
            </a:r>
            <a:r>
              <a:rPr lang="en-US" altLang="zh-CN" sz="2800" dirty="0"/>
              <a:t>GPU/NPU</a:t>
            </a:r>
            <a:r>
              <a:rPr lang="zh-CN" altLang="en-US" sz="2800" dirty="0"/>
              <a:t> 都放在一起堆料吗？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A4A92A8-FFE8-ABC3-E802-C89281FA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集群运维和管理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F1CB89-718D-E013-2B22-6C03BED3D8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全栈监控：统一监控，全栈可视，如统一告警、性能监控、统一入口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﻿集群管理：集群配置、集群变更（增删改查）、集群启停等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﻿跨层运维：跨层跨域故障、环境检查、全栈监控、故障联动处理，跨层联动能效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06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5B728F-36F8-10DF-6F83-20995F63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存储挑战与方案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41A319-E857-9DEB-AD06-155E72575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高井发访问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超大规模集群</a:t>
            </a:r>
            <a:endParaRPr lang="en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存储客户端并发访问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高聚合读写带宽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作业断点续训</a:t>
            </a:r>
            <a:r>
              <a:rPr lang="zh-CN" altLang="en-US" dirty="0"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分钟恢复需</a:t>
            </a:r>
            <a:r>
              <a:rPr lang="en" altLang="zh-CN" dirty="0" err="1">
                <a:effectLst/>
                <a:latin typeface="Helvetica" pitchFamily="2" charset="0"/>
              </a:rPr>
              <a:t>xxTB</a:t>
            </a:r>
            <a:endParaRPr lang="en" altLang="zh-CN" dirty="0"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聚合读写带宽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86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B3E695F-B816-511B-E269-E4DFEE0C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网络挑战与方案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245839-4DDA-F009-98FA-49A0B3B905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OSC </a:t>
            </a:r>
            <a:r>
              <a:rPr lang="zh-CN" altLang="en-US" dirty="0"/>
              <a:t>方案</a:t>
            </a:r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跨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互联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跨超节点共享冗余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网络负载均衡，负载均衡算法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12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64FE8E-D39C-AF72-A414-50F84661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参数面组网的分轨与收敛比问题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559675-A48E-0490-60C1-93B0F40E0D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分轨：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轨 </a:t>
            </a:r>
            <a:r>
              <a:rPr lang="en" altLang="zh-CN" dirty="0">
                <a:effectLst/>
                <a:latin typeface="Helvetica" pitchFamily="2" charset="0"/>
              </a:rPr>
              <a:t>vs.8</a:t>
            </a:r>
            <a:r>
              <a:rPr lang="zh-CN" altLang="en-US" dirty="0">
                <a:effectLst/>
                <a:latin typeface="Helvetica" pitchFamily="2" charset="0"/>
              </a:rPr>
              <a:t>轨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收敛比：无收敛</a:t>
            </a:r>
            <a:r>
              <a:rPr lang="en-US" altLang="zh-CN" dirty="0">
                <a:effectLst/>
                <a:latin typeface="Helvetica" pitchFamily="2" charset="0"/>
              </a:rPr>
              <a:t>/3:1/7:1/15:1</a:t>
            </a:r>
            <a:r>
              <a:rPr lang="zh-CN" altLang="en-US" dirty="0">
                <a:effectLst/>
                <a:latin typeface="Helvetica" pitchFamily="2" charset="0"/>
              </a:rPr>
              <a:t>收敛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对比分轨组网的优缺点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对比收敛组网的优缺点</a:t>
            </a:r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18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C37E2-080E-A7EE-7309-BE249725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E8A5BC0-8A53-EC39-9C2C-F313BC20FB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34021245"/>
              </p:ext>
            </p:extLst>
          </p:nvPr>
        </p:nvGraphicFramePr>
        <p:xfrm>
          <a:off x="1048430" y="1627178"/>
          <a:ext cx="9619570" cy="3617313"/>
        </p:xfrm>
        <a:graphic>
          <a:graphicData uri="http://schemas.openxmlformats.org/drawingml/2006/table">
            <a:tbl>
              <a:tblPr/>
              <a:tblGrid>
                <a:gridCol w="641305">
                  <a:extLst>
                    <a:ext uri="{9D8B030D-6E8A-4147-A177-3AD203B41FA5}">
                      <a16:colId xmlns:a16="http://schemas.microsoft.com/office/drawing/2014/main" val="4286540143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694408080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2410911536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3734410394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531752358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3387173000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3470416163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266716479"/>
                    </a:ext>
                  </a:extLst>
                </a:gridCol>
                <a:gridCol w="2565217">
                  <a:extLst>
                    <a:ext uri="{9D8B030D-6E8A-4147-A177-3AD203B41FA5}">
                      <a16:colId xmlns:a16="http://schemas.microsoft.com/office/drawing/2014/main" val="709648000"/>
                    </a:ext>
                  </a:extLst>
                </a:gridCol>
                <a:gridCol w="1923913">
                  <a:extLst>
                    <a:ext uri="{9D8B030D-6E8A-4147-A177-3AD203B41FA5}">
                      <a16:colId xmlns:a16="http://schemas.microsoft.com/office/drawing/2014/main" val="3438208505"/>
                    </a:ext>
                  </a:extLst>
                </a:gridCol>
              </a:tblGrid>
              <a:tr h="563128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分类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第一类：</a:t>
                      </a:r>
                      <a:r>
                        <a:rPr lang="en-US" altLang="zh-CN" sz="1200" dirty="0">
                          <a:effectLst/>
                          <a:latin typeface="Helvetica" pitchFamily="2" charset="0"/>
                        </a:rPr>
                        <a:t>16</a:t>
                      </a:r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轨双</a:t>
                      </a:r>
                    </a:p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平面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  <a:latin typeface="Helvetica" pitchFamily="2" charset="0"/>
                        </a:rPr>
                        <a:t>第二类：</a:t>
                      </a:r>
                      <a:r>
                        <a:rPr lang="en-US" altLang="zh-CN" sz="1200">
                          <a:effectLst/>
                          <a:latin typeface="Helvetica" pitchFamily="2" charset="0"/>
                        </a:rPr>
                        <a:t>8</a:t>
                      </a:r>
                      <a:r>
                        <a:rPr lang="zh-CN" altLang="en-US" sz="1200">
                          <a:effectLst/>
                          <a:latin typeface="Helvetica" pitchFamily="2" charset="0"/>
                        </a:rPr>
                        <a:t>轨单平面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第三类：单轨单平面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766513"/>
                  </a:ext>
                </a:extLst>
              </a:tr>
              <a:tr h="633281">
                <a:tc gridSpan="9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交換机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90613"/>
                  </a:ext>
                </a:extLst>
              </a:tr>
              <a:tr h="563128">
                <a:tc gridSpan="9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网络可靠性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99484"/>
                  </a:ext>
                </a:extLst>
              </a:tr>
              <a:tr h="563128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组网拓扑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927700"/>
                  </a:ext>
                </a:extLst>
              </a:tr>
              <a:tr h="563128">
                <a:tc gridSpan="10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带宽收敛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01663"/>
                  </a:ext>
                </a:extLst>
              </a:tr>
              <a:tr h="563128">
                <a:tc gridSpan="10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负载均銜</a:t>
                      </a:r>
                    </a:p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拥塞控制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05508"/>
                  </a:ext>
                </a:extLst>
              </a:tr>
            </a:tbl>
          </a:graphicData>
        </a:graphic>
      </p:graphicFrame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7308C3-A776-54D5-0343-897A529483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23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BB3EB-FA3B-1785-B8A8-7317DC47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参数面组网方案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897E5-BA50-F73A-13FF-BF5FB3E11D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二层组网方案</a:t>
            </a:r>
            <a:endParaRPr lang="en-US" altLang="zh-CN" b="1" dirty="0">
              <a:effectLst/>
              <a:latin typeface="Helvetica" pitchFamily="2" charset="0"/>
            </a:endParaRPr>
          </a:p>
          <a:p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框式交换机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E6C361-DF33-DBE0-E192-8B067D55947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三层组网方案</a:t>
            </a:r>
          </a:p>
          <a:p>
            <a:r>
              <a:rPr kumimoji="1" lang="en-US" altLang="zh-CN" dirty="0"/>
              <a:t>Core</a:t>
            </a:r>
            <a:r>
              <a:rPr kumimoji="1" lang="zh-CN" altLang="en-US" dirty="0"/>
              <a:t>、</a:t>
            </a:r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盒式交换机</a:t>
            </a:r>
            <a:endParaRPr lang="zh-CN" altLang="en-US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BAB675-C228-5F7A-0F57-B82FD3A7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1" y="2924027"/>
            <a:ext cx="5167036" cy="3447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86BEB8-4811-11D5-F5ED-EEE8C016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84" y="2710926"/>
            <a:ext cx="5812623" cy="364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249CF6-2A63-4EAC-C31B-D4449EEE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Meta Llama3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F78DC5-DD51-2456-C896-9060794A1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盒框框三层</a:t>
            </a:r>
            <a:r>
              <a:rPr lang="en" altLang="zh-CN" dirty="0">
                <a:effectLst/>
                <a:latin typeface="Helvetica" pitchFamily="2" charset="0"/>
              </a:rPr>
              <a:t>CLOS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单轨单平面组网，</a:t>
            </a:r>
            <a:r>
              <a:rPr lang="en" altLang="zh-CN" dirty="0">
                <a:effectLst/>
                <a:latin typeface="Helvetica" pitchFamily="2" charset="0"/>
              </a:rPr>
              <a:t>TOR</a:t>
            </a:r>
            <a:r>
              <a:rPr lang="zh-CN" altLang="en-US" dirty="0">
                <a:effectLst/>
                <a:latin typeface="Helvetica" pitchFamily="2" charset="0"/>
              </a:rPr>
              <a:t>层全电连接，</a:t>
            </a:r>
            <a:r>
              <a:rPr lang="en" altLang="zh-CN" dirty="0">
                <a:effectLst/>
                <a:latin typeface="Helvetica" pitchFamily="2" charset="0"/>
              </a:rPr>
              <a:t>Spine</a:t>
            </a:r>
            <a:r>
              <a:rPr lang="zh-CN" altLang="en-US" dirty="0">
                <a:effectLst/>
                <a:latin typeface="Helvetica" pitchFamily="2" charset="0"/>
              </a:rPr>
              <a:t>层</a:t>
            </a:r>
            <a:r>
              <a:rPr lang="en-US" altLang="zh-CN" dirty="0">
                <a:effectLst/>
                <a:latin typeface="Helvetica" pitchFamily="2" charset="0"/>
              </a:rPr>
              <a:t>16+2</a:t>
            </a:r>
            <a:r>
              <a:rPr lang="zh-CN" altLang="en-US" dirty="0">
                <a:effectLst/>
                <a:latin typeface="Helvetica" pitchFamily="2" charset="0"/>
              </a:rPr>
              <a:t>冗余，</a:t>
            </a:r>
            <a:r>
              <a:rPr lang="en" altLang="zh-CN" dirty="0">
                <a:effectLst/>
                <a:latin typeface="Helvetica" pitchFamily="2" charset="0"/>
              </a:rPr>
              <a:t>AGG</a:t>
            </a:r>
            <a:r>
              <a:rPr lang="zh-CN" altLang="en-US" dirty="0">
                <a:effectLst/>
                <a:latin typeface="Helvetica" pitchFamily="2" charset="0"/>
              </a:rPr>
              <a:t>层</a:t>
            </a:r>
            <a:r>
              <a:rPr lang="en-US" altLang="zh-CN" dirty="0">
                <a:effectLst/>
                <a:latin typeface="Helvetica" pitchFamily="2" charset="0"/>
              </a:rPr>
              <a:t>7:1</a:t>
            </a:r>
            <a:r>
              <a:rPr lang="zh-CN" altLang="en-US" dirty="0">
                <a:effectLst/>
                <a:latin typeface="Helvetica" pitchFamily="2" charset="0"/>
              </a:rPr>
              <a:t>收敛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Spine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AGG</a:t>
            </a:r>
            <a:r>
              <a:rPr lang="zh-CN" altLang="en-US" dirty="0">
                <a:effectLst/>
                <a:latin typeface="Helvetica" pitchFamily="2" charset="0"/>
              </a:rPr>
              <a:t>交换机采用大缓存框式交换机，结合</a:t>
            </a:r>
            <a:r>
              <a:rPr lang="en" altLang="zh-CN" dirty="0">
                <a:effectLst/>
                <a:latin typeface="Helvetica" pitchFamily="2" charset="0"/>
              </a:rPr>
              <a:t>PFC</a:t>
            </a:r>
            <a:r>
              <a:rPr lang="zh-CN" altLang="en-US" dirty="0">
                <a:effectLst/>
                <a:latin typeface="Helvetica" pitchFamily="2" charset="0"/>
              </a:rPr>
              <a:t>应对多打一流量冲突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24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90D0577-E7FF-52F1-9807-273609C1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3EE3C5-1B44-0F19-395A-8E425B529C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9D8C11-DAB8-0CC6-5085-49230EC6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4" y="1326349"/>
            <a:ext cx="10963473" cy="51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4A5F9-B6D9-4B80-056B-06B97DFA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BC30839-28F2-74C4-1751-B0720382E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743" y="2601686"/>
            <a:ext cx="4876800" cy="2525485"/>
          </a:xfr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B3D6A6-F1D9-0165-EC52-95174608F9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6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92201" y="1046095"/>
            <a:ext cx="30123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光链路脏污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106992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脏污难以避免​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脏污难以识别​</a:t>
            </a:r>
          </a:p>
          <a:p>
            <a:pPr marL="457200" indent="-457200">
              <a:buFont typeface="+mj-lt"/>
              <a:buAutoNum type="arabicPeriod"/>
            </a:pPr>
            <a:endParaRPr lang="zh-CN" altLang="en-US" b="1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3FCC29A-B0FF-19F6-A268-0A7AEE91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24455"/>
              </p:ext>
            </p:extLst>
          </p:nvPr>
        </p:nvGraphicFramePr>
        <p:xfrm>
          <a:off x="707571" y="1892559"/>
          <a:ext cx="10865303" cy="1536441"/>
        </p:xfrm>
        <a:graphic>
          <a:graphicData uri="http://schemas.openxmlformats.org/drawingml/2006/table">
            <a:tbl>
              <a:tblPr/>
              <a:tblGrid>
                <a:gridCol w="2268417">
                  <a:extLst>
                    <a:ext uri="{9D8B030D-6E8A-4147-A177-3AD203B41FA5}">
                      <a16:colId xmlns:a16="http://schemas.microsoft.com/office/drawing/2014/main" val="1377714881"/>
                    </a:ext>
                  </a:extLst>
                </a:gridCol>
                <a:gridCol w="8596886">
                  <a:extLst>
                    <a:ext uri="{9D8B030D-6E8A-4147-A177-3AD203B41FA5}">
                      <a16:colId xmlns:a16="http://schemas.microsoft.com/office/drawing/2014/main" val="4051836709"/>
                    </a:ext>
                  </a:extLst>
                </a:gridCol>
              </a:tblGrid>
              <a:tr h="2850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原因​​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​​技术挑战​​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65522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​高敏接口要求​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200GE/400GE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技术对噪声容忍度↓，断面清洁要求达微米级精度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67723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​环境限制​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机房无法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100%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无尘，施工中的粉尘、油污无法彻底避免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410464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​暴露风险​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施工时光模块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光纤必然有暴露时间（难以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=0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 → 污染概率↑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086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F6A957F-A969-3E1D-A537-41D067B8A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8721"/>
              </p:ext>
            </p:extLst>
          </p:nvPr>
        </p:nvGraphicFramePr>
        <p:xfrm>
          <a:off x="707571" y="4081160"/>
          <a:ext cx="10879592" cy="1944933"/>
        </p:xfrm>
        <a:graphic>
          <a:graphicData uri="http://schemas.openxmlformats.org/drawingml/2006/table">
            <a:tbl>
              <a:tblPr/>
              <a:tblGrid>
                <a:gridCol w="2286838">
                  <a:extLst>
                    <a:ext uri="{9D8B030D-6E8A-4147-A177-3AD203B41FA5}">
                      <a16:colId xmlns:a16="http://schemas.microsoft.com/office/drawing/2014/main" val="2092021114"/>
                    </a:ext>
                  </a:extLst>
                </a:gridCol>
                <a:gridCol w="8592754">
                  <a:extLst>
                    <a:ext uri="{9D8B030D-6E8A-4147-A177-3AD203B41FA5}">
                      <a16:colId xmlns:a16="http://schemas.microsoft.com/office/drawing/2014/main" val="1996594582"/>
                    </a:ext>
                  </a:extLst>
                </a:gridCol>
              </a:tblGrid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​​检测手段缺陷​​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​​具体表现​​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2169"/>
                  </a:ext>
                </a:extLst>
              </a:tr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​​无在线监测​​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需人工检测，无法实时感知污染状态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12552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​​指标模糊性​​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收光功率、信噪比与脏污程度无线性关系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63228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​​参数失效​​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发光功率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电压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温度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偏置电流等参数无法反映断面污染物分布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066584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​​区域差异​​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断面中心区比边缘对脏污更敏感（需显微镜级仪器定位）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09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84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b="1" dirty="0"/>
              <a:t>清理效果难保证​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82CE5C-58A5-EA4C-469E-100DCF41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04077"/>
              </p:ext>
            </p:extLst>
          </p:nvPr>
        </p:nvGraphicFramePr>
        <p:xfrm>
          <a:off x="609600" y="1928152"/>
          <a:ext cx="10765134" cy="2214831"/>
        </p:xfrm>
        <a:graphic>
          <a:graphicData uri="http://schemas.openxmlformats.org/drawingml/2006/table">
            <a:tbl>
              <a:tblPr/>
              <a:tblGrid>
                <a:gridCol w="1918476">
                  <a:extLst>
                    <a:ext uri="{9D8B030D-6E8A-4147-A177-3AD203B41FA5}">
                      <a16:colId xmlns:a16="http://schemas.microsoft.com/office/drawing/2014/main" val="4167473892"/>
                    </a:ext>
                  </a:extLst>
                </a:gridCol>
                <a:gridCol w="8846658">
                  <a:extLst>
                    <a:ext uri="{9D8B030D-6E8A-4147-A177-3AD203B41FA5}">
                      <a16:colId xmlns:a16="http://schemas.microsoft.com/office/drawing/2014/main" val="1579659488"/>
                    </a:ext>
                  </a:extLst>
                </a:gridCol>
              </a:tblGrid>
              <a:tr h="370319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​​清理障碍​​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​​运维痛点​​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46839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​​工具局限性​​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清洁笔对顽固油污无效 → 必须使用酒精棉签（操作风险↑）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969170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​​耗时过长​​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单链路故障需清洁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端面（拉电源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调焦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分工） → 耗时≥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15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分钟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688266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​​交叉污染​​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脏污在光模块与光纤间相互传染（清洁后二次污染率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&gt;40%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93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15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56449F2-41A6-4B93-FB65-CEFB67D6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光链路脏污问题：解决方案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EBC034-BA78-58CE-E5C5-5A686498A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物理隔离层：施工防护</a:t>
            </a:r>
          </a:p>
          <a:p>
            <a:pPr lvl="1"/>
            <a:r>
              <a:rPr lang="zh-CN" altLang="en-US" b="1" dirty="0"/>
              <a:t>​​光模块真空封装​​：</a:t>
            </a:r>
            <a:r>
              <a:rPr lang="zh-CN" altLang="en-US" dirty="0"/>
              <a:t>出厂时充氮密封，拆封即插，​​避免存储</a:t>
            </a:r>
            <a:r>
              <a:rPr lang="en-US" altLang="zh-CN" dirty="0"/>
              <a:t>/</a:t>
            </a:r>
            <a:r>
              <a:rPr lang="zh-CN" altLang="en-US" dirty="0"/>
              <a:t>运输污染​​</a:t>
            </a:r>
          </a:p>
          <a:p>
            <a:pPr lvl="1"/>
            <a:r>
              <a:rPr lang="zh-CN" altLang="en-US" b="1" dirty="0"/>
              <a:t>​​光纤端面防尘帽​​：</a:t>
            </a:r>
            <a:r>
              <a:rPr lang="zh-CN" altLang="en-US" dirty="0"/>
              <a:t>弹簧自锁式设计（</a:t>
            </a:r>
            <a:r>
              <a:rPr lang="en" altLang="zh-CN" dirty="0"/>
              <a:t>IP6X</a:t>
            </a:r>
            <a:r>
              <a:rPr lang="zh-CN" altLang="en-US" dirty="0"/>
              <a:t> 防尘），​​插拔暴露时间＜</a:t>
            </a:r>
            <a:r>
              <a:rPr lang="en-US" altLang="zh-CN" dirty="0"/>
              <a:t>0.5</a:t>
            </a:r>
            <a:r>
              <a:rPr lang="zh-CN" altLang="en-US" dirty="0"/>
              <a:t>秒​​</a:t>
            </a:r>
          </a:p>
          <a:p>
            <a:pPr lvl="1"/>
            <a:r>
              <a:rPr lang="zh-CN" altLang="en-US" b="1" dirty="0"/>
              <a:t>​​无尘操作舱​​：</a:t>
            </a:r>
            <a:r>
              <a:rPr lang="zh-CN" altLang="en-US" dirty="0"/>
              <a:t>百级洁净环境（≥</a:t>
            </a:r>
            <a:r>
              <a:rPr lang="en-US" altLang="zh-CN" dirty="0"/>
              <a:t>0.3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-US" dirty="0"/>
              <a:t> 颗粒 ≤</a:t>
            </a:r>
            <a:r>
              <a:rPr lang="en-US" altLang="zh-CN" dirty="0"/>
              <a:t>100/</a:t>
            </a:r>
            <a:r>
              <a:rPr lang="en" altLang="zh-CN" dirty="0"/>
              <a:t>m³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施工污染风险 ↓</a:t>
            </a:r>
            <a:r>
              <a:rPr lang="en-US" altLang="zh-CN" dirty="0"/>
              <a:t>99%​</a:t>
            </a:r>
            <a:r>
              <a:rPr lang="zh-CN" altLang="en-US" dirty="0"/>
              <a:t>​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主动防御层：环境控制</a:t>
            </a:r>
          </a:p>
          <a:p>
            <a:pPr lvl="1"/>
            <a:r>
              <a:rPr lang="zh-CN" altLang="en-US" b="1" dirty="0"/>
              <a:t>​​机房正压通风：</a:t>
            </a:r>
            <a:r>
              <a:rPr lang="zh-CN" altLang="en-US" dirty="0"/>
              <a:t>维持室内气压＞外部 </a:t>
            </a:r>
            <a:r>
              <a:rPr lang="en-US" altLang="zh-CN" dirty="0"/>
              <a:t>5</a:t>
            </a:r>
            <a:r>
              <a:rPr lang="en" altLang="zh-CN" dirty="0"/>
              <a:t>Pa</a:t>
            </a:r>
            <a:r>
              <a:rPr lang="zh-CN" altLang="en" dirty="0"/>
              <a:t>，​</a:t>
            </a:r>
            <a:r>
              <a:rPr lang="en" altLang="zh-CN" dirty="0"/>
              <a:t>​</a:t>
            </a:r>
            <a:r>
              <a:rPr lang="zh-CN" altLang="en-US" dirty="0"/>
              <a:t>气流屏障阻隔外部粉尘​​</a:t>
            </a:r>
          </a:p>
          <a:p>
            <a:pPr lvl="1"/>
            <a:r>
              <a:rPr lang="zh-CN" altLang="en-US" b="1" dirty="0"/>
              <a:t>​​</a:t>
            </a:r>
            <a:r>
              <a:rPr lang="en" altLang="zh-CN" b="1" dirty="0"/>
              <a:t>H14</a:t>
            </a:r>
            <a:r>
              <a:rPr lang="zh-CN" altLang="en-US" b="1" dirty="0"/>
              <a:t> 级空气过滤​​：</a:t>
            </a:r>
            <a:r>
              <a:rPr lang="en" altLang="zh-CN" dirty="0"/>
              <a:t>ULPA</a:t>
            </a:r>
            <a:r>
              <a:rPr lang="zh-CN" altLang="en-US" dirty="0"/>
              <a:t> 超高效过滤（</a:t>
            </a:r>
            <a:r>
              <a:rPr lang="en-US" altLang="zh-CN" dirty="0"/>
              <a:t>99.999% @0.1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机房 </a:t>
            </a:r>
            <a:r>
              <a:rPr lang="en" altLang="zh-CN" dirty="0"/>
              <a:t>PM1.0</a:t>
            </a:r>
            <a:r>
              <a:rPr lang="zh-CN" altLang="en-US" dirty="0"/>
              <a:t> 浓度＜</a:t>
            </a:r>
            <a:r>
              <a:rPr lang="en-US" altLang="zh-CN" dirty="0"/>
              <a:t>10</a:t>
            </a:r>
            <a:r>
              <a:rPr lang="el-GR" altLang="zh-CN" dirty="0"/>
              <a:t>μ</a:t>
            </a:r>
            <a:r>
              <a:rPr lang="en" altLang="zh-CN" dirty="0"/>
              <a:t>g/m³​</a:t>
            </a:r>
          </a:p>
        </p:txBody>
      </p:sp>
    </p:spTree>
    <p:extLst>
      <p:ext uri="{BB962C8B-B14F-4D97-AF65-F5344CB8AC3E}">
        <p14:creationId xmlns:p14="http://schemas.microsoft.com/office/powerpoint/2010/main" val="145158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592201" y="1046095"/>
            <a:ext cx="30123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客户案例</a:t>
            </a:r>
            <a:endParaRPr lang="en-US" altLang="zh-CN" dirty="0"/>
          </a:p>
          <a:p>
            <a:r>
              <a:rPr lang="zh-CN" altLang="en-US" dirty="0"/>
              <a:t>厂商分工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399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A116B-E8C4-40E1-5568-84AB439C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参考架构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DD9A5D4-5D78-2BB1-2AD2-7E557FF346EC}"/>
              </a:ext>
            </a:extLst>
          </p:cNvPr>
          <p:cNvSpPr txBox="1"/>
          <p:nvPr/>
        </p:nvSpPr>
        <p:spPr>
          <a:xfrm>
            <a:off x="328266" y="4153339"/>
            <a:ext cx="1110066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L2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算力底座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48C106F-866B-FD1C-8987-390205DFE751}"/>
              </a:ext>
            </a:extLst>
          </p:cNvPr>
          <p:cNvSpPr txBox="1"/>
          <p:nvPr/>
        </p:nvSpPr>
        <p:spPr>
          <a:xfrm>
            <a:off x="280371" y="2669732"/>
            <a:ext cx="1205856" cy="64780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3851">
              <a:lnSpc>
                <a:spcPct val="130000"/>
              </a:lnSpc>
              <a:spcAft>
                <a:spcPts val="300"/>
              </a:spcAft>
              <a:defRPr/>
            </a:pPr>
            <a:r>
              <a:rPr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L3</a:t>
            </a:r>
          </a:p>
          <a:p>
            <a:pPr algn="ctr" defTabSz="913851">
              <a:lnSpc>
                <a:spcPct val="130000"/>
              </a:lnSpc>
              <a:spcAft>
                <a:spcPts val="300"/>
              </a:spcAft>
              <a:defRPr/>
            </a:pP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智算使能</a:t>
            </a:r>
            <a:endParaRPr lang="en-US" altLang="zh-CN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6F8174C-2178-EE2E-4A9E-F5BC036ACB54}"/>
              </a:ext>
            </a:extLst>
          </p:cNvPr>
          <p:cNvSpPr txBox="1"/>
          <p:nvPr/>
        </p:nvSpPr>
        <p:spPr>
          <a:xfrm>
            <a:off x="290413" y="1565649"/>
            <a:ext cx="1185772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L4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大模型应用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18D7941-9FEB-AA25-5FB6-A3ADE4C91791}"/>
              </a:ext>
            </a:extLst>
          </p:cNvPr>
          <p:cNvSpPr txBox="1"/>
          <p:nvPr/>
        </p:nvSpPr>
        <p:spPr>
          <a:xfrm>
            <a:off x="332368" y="5551548"/>
            <a:ext cx="1101862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L0/L1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物理配套</a:t>
            </a:r>
          </a:p>
        </p:txBody>
      </p:sp>
      <p:sp>
        <p:nvSpPr>
          <p:cNvPr id="63" name="梯形 62">
            <a:extLst>
              <a:ext uri="{FF2B5EF4-FFF2-40B4-BE49-F238E27FC236}">
                <a16:creationId xmlns:a16="http://schemas.microsoft.com/office/drawing/2014/main" id="{9BAFB9B2-D8F2-FB29-FD1D-6F239C4671FF}"/>
              </a:ext>
            </a:extLst>
          </p:cNvPr>
          <p:cNvSpPr/>
          <p:nvPr/>
        </p:nvSpPr>
        <p:spPr bwMode="auto">
          <a:xfrm>
            <a:off x="134244" y="1911400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69E63D0-C236-A148-71E2-B6ED2B3E9282}"/>
              </a:ext>
            </a:extLst>
          </p:cNvPr>
          <p:cNvSpPr/>
          <p:nvPr/>
        </p:nvSpPr>
        <p:spPr bwMode="auto">
          <a:xfrm>
            <a:off x="134244" y="3070985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梯形 64">
            <a:extLst>
              <a:ext uri="{FF2B5EF4-FFF2-40B4-BE49-F238E27FC236}">
                <a16:creationId xmlns:a16="http://schemas.microsoft.com/office/drawing/2014/main" id="{0A3462D1-0513-DFC3-12DF-49CBC6AE5997}"/>
              </a:ext>
            </a:extLst>
          </p:cNvPr>
          <p:cNvSpPr/>
          <p:nvPr/>
        </p:nvSpPr>
        <p:spPr bwMode="auto">
          <a:xfrm>
            <a:off x="134244" y="4491057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梯形 65">
            <a:extLst>
              <a:ext uri="{FF2B5EF4-FFF2-40B4-BE49-F238E27FC236}">
                <a16:creationId xmlns:a16="http://schemas.microsoft.com/office/drawing/2014/main" id="{8A8F50E8-8EDF-627F-5F6C-00275F4C3894}"/>
              </a:ext>
            </a:extLst>
          </p:cNvPr>
          <p:cNvSpPr/>
          <p:nvPr/>
        </p:nvSpPr>
        <p:spPr bwMode="auto">
          <a:xfrm>
            <a:off x="134244" y="5856215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65AE103-38EB-1038-16E4-3AB7BBBC97EF}"/>
              </a:ext>
            </a:extLst>
          </p:cNvPr>
          <p:cNvSpPr/>
          <p:nvPr/>
        </p:nvSpPr>
        <p:spPr>
          <a:xfrm>
            <a:off x="1699049" y="5432087"/>
            <a:ext cx="10131266" cy="975042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2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74F9749-EE0B-02F8-93A2-31BCE51960B3}"/>
              </a:ext>
            </a:extLst>
          </p:cNvPr>
          <p:cNvSpPr/>
          <p:nvPr/>
        </p:nvSpPr>
        <p:spPr bwMode="auto">
          <a:xfrm>
            <a:off x="8271086" y="5547401"/>
            <a:ext cx="1912646" cy="306661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智能配电小母线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46AF2BF-D30A-E06A-4EFE-D63224B27321}"/>
              </a:ext>
            </a:extLst>
          </p:cNvPr>
          <p:cNvSpPr/>
          <p:nvPr/>
        </p:nvSpPr>
        <p:spPr bwMode="auto">
          <a:xfrm>
            <a:off x="1853175" y="5547401"/>
            <a:ext cx="3851477" cy="306836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液冷方舱</a:t>
            </a:r>
            <a:r>
              <a:rPr lang="zh-CN" altLang="en-US" sz="1200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液冷</a:t>
            </a: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/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风冷柜、</a:t>
            </a: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CDU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、列间空调等</a:t>
            </a:r>
            <a:r>
              <a:rPr lang="zh-CN" altLang="en-US" sz="1200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C2826BB-ADA5-09DC-F6A0-2459190B3DFD}"/>
              </a:ext>
            </a:extLst>
          </p:cNvPr>
          <p:cNvSpPr/>
          <p:nvPr/>
        </p:nvSpPr>
        <p:spPr bwMode="auto">
          <a:xfrm>
            <a:off x="1873401" y="5953465"/>
            <a:ext cx="9791490" cy="342688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基础机房配套设施 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（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冷源、高低压配电、发电）</a:t>
            </a:r>
            <a:endParaRPr lang="zh-CN" altLang="en-US" sz="14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5C5C6A4-14F2-2703-225B-181F16A7CEFE}"/>
              </a:ext>
            </a:extLst>
          </p:cNvPr>
          <p:cNvSpPr/>
          <p:nvPr/>
        </p:nvSpPr>
        <p:spPr bwMode="auto">
          <a:xfrm>
            <a:off x="5872513" y="5551800"/>
            <a:ext cx="2230712" cy="298038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液冷机柜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Super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2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PoD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）</a:t>
            </a:r>
            <a:endParaRPr lang="en-US" altLang="zh-CN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sym typeface="+mn-lt"/>
            </a:endParaRPr>
          </a:p>
        </p:txBody>
      </p:sp>
      <p:cxnSp>
        <p:nvCxnSpPr>
          <p:cNvPr id="72" name="直接连接符 86">
            <a:extLst>
              <a:ext uri="{FF2B5EF4-FFF2-40B4-BE49-F238E27FC236}">
                <a16:creationId xmlns:a16="http://schemas.microsoft.com/office/drawing/2014/main" id="{D18D648E-5154-2C32-0EBF-902BC6009231}"/>
              </a:ext>
            </a:extLst>
          </p:cNvPr>
          <p:cNvCxnSpPr/>
          <p:nvPr/>
        </p:nvCxnSpPr>
        <p:spPr>
          <a:xfrm>
            <a:off x="5818351" y="5547401"/>
            <a:ext cx="0" cy="298038"/>
          </a:xfrm>
          <a:prstGeom prst="line">
            <a:avLst/>
          </a:prstGeom>
          <a:noFill/>
          <a:ln w="12700" cap="flat" cmpd="sng" algn="ctr">
            <a:noFill/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19008E3B-1613-69B3-6B6F-B43D162A465B}"/>
              </a:ext>
            </a:extLst>
          </p:cNvPr>
          <p:cNvSpPr/>
          <p:nvPr/>
        </p:nvSpPr>
        <p:spPr bwMode="auto">
          <a:xfrm>
            <a:off x="10351592" y="5547401"/>
            <a:ext cx="1259179" cy="306836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末端空调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84AB144-25D4-A63E-9672-4D9ABA7F1301}"/>
              </a:ext>
            </a:extLst>
          </p:cNvPr>
          <p:cNvSpPr/>
          <p:nvPr/>
        </p:nvSpPr>
        <p:spPr>
          <a:xfrm>
            <a:off x="1864539" y="4950519"/>
            <a:ext cx="1872166" cy="235893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defTabSz="914034">
              <a:defRPr/>
            </a:pPr>
            <a:endParaRPr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554E462-5EAE-235A-348C-7A3D6CAE9B46}"/>
              </a:ext>
            </a:extLst>
          </p:cNvPr>
          <p:cNvSpPr/>
          <p:nvPr/>
        </p:nvSpPr>
        <p:spPr>
          <a:xfrm>
            <a:off x="1853175" y="4880496"/>
            <a:ext cx="7863455" cy="3536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4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A75FADB-28A9-1E0E-440A-C18EEF643173}"/>
              </a:ext>
            </a:extLst>
          </p:cNvPr>
          <p:cNvSpPr/>
          <p:nvPr/>
        </p:nvSpPr>
        <p:spPr>
          <a:xfrm>
            <a:off x="2953657" y="4951429"/>
            <a:ext cx="698656" cy="234071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2E3FCD4C-C01B-6B9D-9152-4769AADD87F4}"/>
              </a:ext>
            </a:extLst>
          </p:cNvPr>
          <p:cNvSpPr/>
          <p:nvPr/>
        </p:nvSpPr>
        <p:spPr>
          <a:xfrm>
            <a:off x="4005276" y="4950519"/>
            <a:ext cx="4671626" cy="235893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4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FF5D966-E1DF-46A8-2777-58DE7C937C0E}"/>
              </a:ext>
            </a:extLst>
          </p:cNvPr>
          <p:cNvSpPr/>
          <p:nvPr/>
        </p:nvSpPr>
        <p:spPr>
          <a:xfrm>
            <a:off x="8828250" y="4950519"/>
            <a:ext cx="722549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1B40AAB-4435-F4DF-9DA9-EB836D180D4A}"/>
              </a:ext>
            </a:extLst>
          </p:cNvPr>
          <p:cNvSpPr/>
          <p:nvPr/>
        </p:nvSpPr>
        <p:spPr>
          <a:xfrm>
            <a:off x="1820448" y="4087415"/>
            <a:ext cx="2822395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计算管控服务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75E3A62-A25A-5580-C8F1-072624625CDB}"/>
              </a:ext>
            </a:extLst>
          </p:cNvPr>
          <p:cNvSpPr/>
          <p:nvPr/>
        </p:nvSpPr>
        <p:spPr>
          <a:xfrm>
            <a:off x="4781072" y="4087415"/>
            <a:ext cx="2304489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网络管控服务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BA31460-05C5-47AA-E6CB-D25F81AC4508}"/>
              </a:ext>
            </a:extLst>
          </p:cNvPr>
          <p:cNvSpPr/>
          <p:nvPr/>
        </p:nvSpPr>
        <p:spPr>
          <a:xfrm>
            <a:off x="1853175" y="4029378"/>
            <a:ext cx="5959205" cy="3536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05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EB4E94A-7868-26FB-D4DC-92F1A1519C4A}"/>
              </a:ext>
            </a:extLst>
          </p:cNvPr>
          <p:cNvSpPr txBox="1"/>
          <p:nvPr/>
        </p:nvSpPr>
        <p:spPr>
          <a:xfrm>
            <a:off x="5091264" y="3753330"/>
            <a:ext cx="1088122" cy="1613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云管服务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E3E54F5-E45F-83B4-B3D9-96B62A80859C}"/>
              </a:ext>
            </a:extLst>
          </p:cNvPr>
          <p:cNvSpPr/>
          <p:nvPr/>
        </p:nvSpPr>
        <p:spPr>
          <a:xfrm>
            <a:off x="7234014" y="4087415"/>
            <a:ext cx="2316785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存储管控服务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8981BDD-0C3F-1F17-4687-2A87F0415CC5}"/>
              </a:ext>
            </a:extLst>
          </p:cNvPr>
          <p:cNvSpPr/>
          <p:nvPr/>
        </p:nvSpPr>
        <p:spPr>
          <a:xfrm>
            <a:off x="4967046" y="4992461"/>
            <a:ext cx="1182773" cy="15200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1E94958-3CFD-14F2-27C2-07FB352C1B88}"/>
              </a:ext>
            </a:extLst>
          </p:cNvPr>
          <p:cNvSpPr/>
          <p:nvPr/>
        </p:nvSpPr>
        <p:spPr>
          <a:xfrm>
            <a:off x="6229709" y="4990237"/>
            <a:ext cx="1192315" cy="156457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C74A5F3-036F-7AB3-617F-D7DE0CDA3428}"/>
              </a:ext>
            </a:extLst>
          </p:cNvPr>
          <p:cNvSpPr/>
          <p:nvPr/>
        </p:nvSpPr>
        <p:spPr>
          <a:xfrm>
            <a:off x="7501915" y="4988592"/>
            <a:ext cx="1096103" cy="15974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5628A8E-2610-2E38-34ED-21F0EEFE91EE}"/>
              </a:ext>
            </a:extLst>
          </p:cNvPr>
          <p:cNvSpPr/>
          <p:nvPr/>
        </p:nvSpPr>
        <p:spPr>
          <a:xfrm>
            <a:off x="9719799" y="4088271"/>
            <a:ext cx="1951787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运维管理服务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65326DD-79FF-0632-2C20-A8E77695D30C}"/>
              </a:ext>
            </a:extLst>
          </p:cNvPr>
          <p:cNvSpPr/>
          <p:nvPr/>
        </p:nvSpPr>
        <p:spPr>
          <a:xfrm>
            <a:off x="4013177" y="4909272"/>
            <a:ext cx="814553" cy="33855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914034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4545FB5-5375-20EC-51C5-BB774977B24B}"/>
              </a:ext>
            </a:extLst>
          </p:cNvPr>
          <p:cNvSpPr/>
          <p:nvPr/>
        </p:nvSpPr>
        <p:spPr>
          <a:xfrm>
            <a:off x="8000722" y="4029378"/>
            <a:ext cx="3742839" cy="3536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D17E9B0-4D29-F945-66E9-EE03CBA2CFD6}"/>
              </a:ext>
            </a:extLst>
          </p:cNvPr>
          <p:cNvSpPr txBox="1"/>
          <p:nvPr/>
        </p:nvSpPr>
        <p:spPr>
          <a:xfrm>
            <a:off x="10154125" y="3752363"/>
            <a:ext cx="1089397" cy="1613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运维服务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79B5B85-8B8F-0AFD-08A0-D1238DAF03E2}"/>
              </a:ext>
            </a:extLst>
          </p:cNvPr>
          <p:cNvSpPr/>
          <p:nvPr/>
        </p:nvSpPr>
        <p:spPr>
          <a:xfrm>
            <a:off x="1699049" y="3656611"/>
            <a:ext cx="10131266" cy="1680063"/>
          </a:xfrm>
          <a:prstGeom prst="rect">
            <a:avLst/>
          </a:prstGeom>
          <a:noFill/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2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5E29E5F-068B-6205-2CCA-338DB13A0228}"/>
              </a:ext>
            </a:extLst>
          </p:cNvPr>
          <p:cNvSpPr/>
          <p:nvPr/>
        </p:nvSpPr>
        <p:spPr>
          <a:xfrm>
            <a:off x="1820448" y="4660868"/>
            <a:ext cx="7740625" cy="2358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操作系统 </a:t>
            </a:r>
            <a:r>
              <a:rPr lang="en-US" altLang="zh-CN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OS</a:t>
            </a: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(Ubuntu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、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Linux)</a:t>
            </a: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2F34C2F-4348-C680-71B9-6E75BE8A73D5}"/>
              </a:ext>
            </a:extLst>
          </p:cNvPr>
          <p:cNvSpPr/>
          <p:nvPr/>
        </p:nvSpPr>
        <p:spPr>
          <a:xfrm>
            <a:off x="1823473" y="4401483"/>
            <a:ext cx="7740625" cy="215202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异构计算架构</a:t>
            </a: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(NVIDIA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CUDA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、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Ascend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CANN)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00B715F-8A9B-EC11-0983-AC118DFAC617}"/>
              </a:ext>
            </a:extLst>
          </p:cNvPr>
          <p:cNvSpPr/>
          <p:nvPr/>
        </p:nvSpPr>
        <p:spPr>
          <a:xfrm>
            <a:off x="9713113" y="4403859"/>
            <a:ext cx="1951778" cy="35368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集群运维系统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A16BD0C-4FC0-7EDB-4D4E-DEAEAD0CD766}"/>
              </a:ext>
            </a:extLst>
          </p:cNvPr>
          <p:cNvSpPr/>
          <p:nvPr/>
        </p:nvSpPr>
        <p:spPr>
          <a:xfrm>
            <a:off x="9719800" y="4828245"/>
            <a:ext cx="1951787" cy="357255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NCE</a:t>
            </a: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网络系统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48C9C57-9AFC-9FC9-BFA4-CA6DB67B62C6}"/>
              </a:ext>
            </a:extLst>
          </p:cNvPr>
          <p:cNvSpPr txBox="1"/>
          <p:nvPr/>
        </p:nvSpPr>
        <p:spPr>
          <a:xfrm>
            <a:off x="2005079" y="4909272"/>
            <a:ext cx="698656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034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4CF6AF7-977E-F667-EA0E-2CC06BDA09CC}"/>
              </a:ext>
            </a:extLst>
          </p:cNvPr>
          <p:cNvSpPr/>
          <p:nvPr/>
        </p:nvSpPr>
        <p:spPr>
          <a:xfrm>
            <a:off x="2894495" y="1681504"/>
            <a:ext cx="1975811" cy="265833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语言大模型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3BB8497F-350E-EA8C-9ABA-5112A850A59B}"/>
              </a:ext>
            </a:extLst>
          </p:cNvPr>
          <p:cNvSpPr/>
          <p:nvPr/>
        </p:nvSpPr>
        <p:spPr>
          <a:xfrm>
            <a:off x="4988665" y="1681504"/>
            <a:ext cx="2110778" cy="265833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图像大模型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02EEAE1-97D8-2532-CF29-079238FF58F1}"/>
              </a:ext>
            </a:extLst>
          </p:cNvPr>
          <p:cNvSpPr/>
          <p:nvPr/>
        </p:nvSpPr>
        <p:spPr>
          <a:xfrm>
            <a:off x="7202359" y="1681504"/>
            <a:ext cx="2038304" cy="265833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多模态大模型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849C739-70E9-F366-AFF3-53345865F65F}"/>
              </a:ext>
            </a:extLst>
          </p:cNvPr>
          <p:cNvSpPr/>
          <p:nvPr/>
        </p:nvSpPr>
        <p:spPr>
          <a:xfrm>
            <a:off x="1832218" y="2563029"/>
            <a:ext cx="9851655" cy="26583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智算平台</a:t>
            </a:r>
            <a:endParaRPr lang="zh-CN" altLang="en-US" sz="1200" b="1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FF2E9C6-E859-88C2-9FD9-11E291951AF9}"/>
              </a:ext>
            </a:extLst>
          </p:cNvPr>
          <p:cNvSpPr/>
          <p:nvPr/>
        </p:nvSpPr>
        <p:spPr>
          <a:xfrm>
            <a:off x="1714847" y="2481050"/>
            <a:ext cx="10115468" cy="1092483"/>
          </a:xfrm>
          <a:prstGeom prst="rect">
            <a:avLst/>
          </a:prstGeom>
          <a:noFill/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FC61DC-62BB-32DF-56BF-5FBDF2226729}"/>
              </a:ext>
            </a:extLst>
          </p:cNvPr>
          <p:cNvSpPr/>
          <p:nvPr/>
        </p:nvSpPr>
        <p:spPr>
          <a:xfrm>
            <a:off x="1832220" y="3234527"/>
            <a:ext cx="9851655" cy="265833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容器集群调度平台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(K8S/Docker)</a:t>
            </a:r>
            <a:endParaRPr lang="zh-CN" altLang="en-US" sz="105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9000A86-509E-16CD-6E1D-B9C091C7B462}"/>
              </a:ext>
            </a:extLst>
          </p:cNvPr>
          <p:cNvSpPr/>
          <p:nvPr/>
        </p:nvSpPr>
        <p:spPr>
          <a:xfrm>
            <a:off x="9527512" y="3316465"/>
            <a:ext cx="1965600" cy="139048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3EB1B64-D44F-910F-1361-3827F86D10B5}"/>
              </a:ext>
            </a:extLst>
          </p:cNvPr>
          <p:cNvSpPr/>
          <p:nvPr/>
        </p:nvSpPr>
        <p:spPr>
          <a:xfrm>
            <a:off x="1832219" y="2900271"/>
            <a:ext cx="5591184" cy="265833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kumimoji="1"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PyTorch</a:t>
            </a:r>
            <a:endParaRPr kumimoji="1"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6C7FAB2-4079-0ED0-DBFC-0EBD7F0C7735}"/>
              </a:ext>
            </a:extLst>
          </p:cNvPr>
          <p:cNvSpPr/>
          <p:nvPr/>
        </p:nvSpPr>
        <p:spPr>
          <a:xfrm>
            <a:off x="7518688" y="2900271"/>
            <a:ext cx="2301148" cy="265833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kumimoji="1"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MindSpore/Paddle/TF/JAX</a:t>
            </a:r>
            <a:endParaRPr kumimoji="1"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380889D-76DC-B964-11BB-B624F6EA3EE3}"/>
              </a:ext>
            </a:extLst>
          </p:cNvPr>
          <p:cNvSpPr/>
          <p:nvPr/>
        </p:nvSpPr>
        <p:spPr>
          <a:xfrm>
            <a:off x="1714847" y="1128306"/>
            <a:ext cx="10115468" cy="26583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 大模型行业与生态应用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F71B4B5-907E-6405-90DE-3B79C88ED013}"/>
              </a:ext>
            </a:extLst>
          </p:cNvPr>
          <p:cNvSpPr/>
          <p:nvPr/>
        </p:nvSpPr>
        <p:spPr>
          <a:xfrm>
            <a:off x="1714847" y="1488521"/>
            <a:ext cx="10115468" cy="897694"/>
          </a:xfrm>
          <a:prstGeom prst="rect">
            <a:avLst/>
          </a:prstGeom>
          <a:noFill/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C2C84998-DB6F-84A6-19C2-96C7E3A4CDEE}"/>
              </a:ext>
            </a:extLst>
          </p:cNvPr>
          <p:cNvSpPr txBox="1"/>
          <p:nvPr/>
        </p:nvSpPr>
        <p:spPr>
          <a:xfrm>
            <a:off x="1799897" y="1704147"/>
            <a:ext cx="991683" cy="18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大模型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9A7D65D-A922-E7BF-73B0-AB4DD42BE9C2}"/>
              </a:ext>
            </a:extLst>
          </p:cNvPr>
          <p:cNvSpPr/>
          <p:nvPr/>
        </p:nvSpPr>
        <p:spPr>
          <a:xfrm>
            <a:off x="9357961" y="1567714"/>
            <a:ext cx="2325909" cy="72416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4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220F21E-321F-FB62-20FB-6FC6EC51AB9B}"/>
              </a:ext>
            </a:extLst>
          </p:cNvPr>
          <p:cNvSpPr txBox="1"/>
          <p:nvPr/>
        </p:nvSpPr>
        <p:spPr>
          <a:xfrm>
            <a:off x="9429418" y="1603827"/>
            <a:ext cx="2200371" cy="1590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MindStudio/NVInsight</a:t>
            </a:r>
            <a:endParaRPr kumimoji="1"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0D503030-4D5F-574E-978A-EA39F3D734F9}"/>
              </a:ext>
            </a:extLst>
          </p:cNvPr>
          <p:cNvSpPr/>
          <p:nvPr/>
        </p:nvSpPr>
        <p:spPr>
          <a:xfrm>
            <a:off x="9429418" y="1783692"/>
            <a:ext cx="2157690" cy="21266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模型迁移工具</a:t>
            </a:r>
            <a:r>
              <a:rPr lang="en-US" altLang="zh-CN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lang="zh-CN" altLang="en-US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9F68199-C98C-75D4-129B-B058E82B7D90}"/>
              </a:ext>
            </a:extLst>
          </p:cNvPr>
          <p:cNvSpPr txBox="1"/>
          <p:nvPr/>
        </p:nvSpPr>
        <p:spPr>
          <a:xfrm>
            <a:off x="1611931" y="2080258"/>
            <a:ext cx="1367615" cy="18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大模型加速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ABF7320-4784-90D6-E712-1CD99B4CA52C}"/>
              </a:ext>
            </a:extLst>
          </p:cNvPr>
          <p:cNvSpPr/>
          <p:nvPr/>
        </p:nvSpPr>
        <p:spPr>
          <a:xfrm>
            <a:off x="9429418" y="2037040"/>
            <a:ext cx="2157690" cy="21266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模型开发、调优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2DBE091-AD0A-F18F-3817-4A581B1826F9}"/>
              </a:ext>
            </a:extLst>
          </p:cNvPr>
          <p:cNvSpPr/>
          <p:nvPr/>
        </p:nvSpPr>
        <p:spPr>
          <a:xfrm>
            <a:off x="9945960" y="2907056"/>
            <a:ext cx="1737911" cy="265833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kumimoji="1"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VLLM/SGLang/…</a:t>
            </a:r>
            <a:endParaRPr kumimoji="1"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9838EC46-5476-93AF-457B-5FD09E3BEDEA}"/>
              </a:ext>
            </a:extLst>
          </p:cNvPr>
          <p:cNvSpPr/>
          <p:nvPr/>
        </p:nvSpPr>
        <p:spPr>
          <a:xfrm>
            <a:off x="9108712" y="791110"/>
            <a:ext cx="1484017" cy="228616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解决方案厂商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20FFAED-2369-DB7F-6BFF-E85918BFF240}"/>
              </a:ext>
            </a:extLst>
          </p:cNvPr>
          <p:cNvSpPr/>
          <p:nvPr/>
        </p:nvSpPr>
        <p:spPr>
          <a:xfrm>
            <a:off x="7460574" y="791110"/>
            <a:ext cx="1484017" cy="228616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XX</a:t>
            </a: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 客户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9975C20-3786-0A37-8A84-EE9F3C560B15}"/>
              </a:ext>
            </a:extLst>
          </p:cNvPr>
          <p:cNvSpPr/>
          <p:nvPr/>
        </p:nvSpPr>
        <p:spPr>
          <a:xfrm>
            <a:off x="10756850" y="791110"/>
            <a:ext cx="1073465" cy="228616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开源组件</a:t>
            </a:r>
            <a:endParaRPr lang="zh-CN" altLang="en-US" sz="11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8E955EFD-3A69-8276-4506-CA998F6230AB}"/>
              </a:ext>
            </a:extLst>
          </p:cNvPr>
          <p:cNvSpPr/>
          <p:nvPr/>
        </p:nvSpPr>
        <p:spPr>
          <a:xfrm>
            <a:off x="2902966" y="2038249"/>
            <a:ext cx="6308550" cy="265833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大模型算力加速 </a:t>
            </a:r>
            <a:r>
              <a:rPr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(Megatron-LM/DeepSpeed)</a:t>
            </a:r>
            <a:endParaRPr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10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19BB4E-AF1F-06C3-84E3-E1EE1E75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247D2E-86B3-887E-87F0-B0E03F314A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3106F2-24F7-C971-9AD2-BA2F786E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96" y="1111979"/>
            <a:ext cx="9972731" cy="51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8A1402-D790-F893-533F-3A70C70F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智算集群全栈逻辑架构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04E071B-C722-C808-7C30-B8EBB48E3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7CAA25C-358C-FEB5-291A-B5EC74870F8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zh-CN" altLang="en-US" sz="1800" dirty="0"/>
              <a:t>客户</a:t>
            </a:r>
            <a:r>
              <a:rPr lang="en-US" altLang="zh-CN" sz="1800" dirty="0"/>
              <a:t>/</a:t>
            </a:r>
            <a:r>
              <a:rPr lang="zh-CN" altLang="en-US" sz="1800" dirty="0"/>
              <a:t>第三方：</a:t>
            </a:r>
          </a:p>
          <a:p>
            <a:r>
              <a:rPr lang="zh-CN" altLang="en-US" sz="1800" dirty="0"/>
              <a:t>﻿﻿</a:t>
            </a:r>
            <a:r>
              <a:rPr lang="en" altLang="zh-CN" sz="1800" dirty="0"/>
              <a:t>AI</a:t>
            </a:r>
            <a:r>
              <a:rPr lang="zh-CN" altLang="en-US" sz="1800" dirty="0"/>
              <a:t>平台：统一接收用户通过</a:t>
            </a:r>
            <a:r>
              <a:rPr lang="en" altLang="zh-CN" sz="1800" dirty="0"/>
              <a:t>Portal</a:t>
            </a:r>
            <a:r>
              <a:rPr lang="zh-CN" altLang="en-US" sz="1800" dirty="0"/>
              <a:t>或命令行提交的</a:t>
            </a:r>
            <a:r>
              <a:rPr lang="en" altLang="zh-CN" sz="1800" dirty="0"/>
              <a:t>AI</a:t>
            </a:r>
            <a:r>
              <a:rPr lang="zh-CN" altLang="en-US" sz="1800" dirty="0"/>
              <a:t>作业，提供</a:t>
            </a:r>
            <a:r>
              <a:rPr lang="en" altLang="zh-CN" sz="1800" dirty="0"/>
              <a:t>AI</a:t>
            </a:r>
            <a:r>
              <a:rPr lang="zh-CN" altLang="en-US" sz="1800" dirty="0"/>
              <a:t>资源池管理、</a:t>
            </a:r>
            <a:r>
              <a:rPr lang="en" altLang="zh-CN" sz="1800" dirty="0"/>
              <a:t>AI</a:t>
            </a:r>
            <a:r>
              <a:rPr lang="zh-CN" altLang="en-US" sz="1800" dirty="0"/>
              <a:t>作业管理以及通过</a:t>
            </a:r>
            <a:r>
              <a:rPr lang="en" altLang="zh-CN" sz="1800" dirty="0"/>
              <a:t>K8S</a:t>
            </a:r>
            <a:r>
              <a:rPr lang="zh-CN" altLang="en-US" sz="1800" dirty="0"/>
              <a:t>调度平台进行</a:t>
            </a:r>
            <a:r>
              <a:rPr lang="en" altLang="zh-CN" sz="1800" dirty="0"/>
              <a:t>AI</a:t>
            </a:r>
            <a:r>
              <a:rPr lang="zh-CN" altLang="en-US" sz="1800" dirty="0"/>
              <a:t>作业调度运行的能力</a:t>
            </a:r>
          </a:p>
          <a:p>
            <a:r>
              <a:rPr lang="zh-CN" altLang="en-US" sz="1800" dirty="0"/>
              <a:t>﻿﻿调度平台：基于</a:t>
            </a:r>
            <a:r>
              <a:rPr lang="en" altLang="zh-CN" sz="1800" dirty="0"/>
              <a:t>K8S</a:t>
            </a:r>
            <a:r>
              <a:rPr lang="zh-CN" altLang="en-US" sz="1800" dirty="0"/>
              <a:t>构建，根据</a:t>
            </a:r>
            <a:r>
              <a:rPr lang="en" altLang="zh-CN" sz="1800" dirty="0"/>
              <a:t>AI</a:t>
            </a:r>
            <a:r>
              <a:rPr lang="zh-CN" altLang="en-US" sz="1800" dirty="0"/>
              <a:t>作业的要求对</a:t>
            </a:r>
            <a:r>
              <a:rPr lang="en" altLang="zh-CN" sz="1800" dirty="0"/>
              <a:t>AI</a:t>
            </a:r>
            <a:r>
              <a:rPr lang="zh-CN" altLang="en-US" sz="1800" dirty="0"/>
              <a:t>算力进行调度和分配</a:t>
            </a:r>
          </a:p>
          <a:p>
            <a:r>
              <a:rPr lang="zh-CN" altLang="en-US" sz="1800" dirty="0"/>
              <a:t>﻿﻿云管平台：对计算、存储、网络等硬件进行纳管，并提供服务化能力</a:t>
            </a:r>
          </a:p>
          <a:p>
            <a:r>
              <a:rPr lang="zh-CN" altLang="en-US" sz="1800" dirty="0"/>
              <a:t>﻿﻿运维平台：提供针对整体集群软硬件系统的告警、监控、故障定位定界等能力</a:t>
            </a:r>
          </a:p>
          <a:p>
            <a:r>
              <a:rPr lang="zh-CN" altLang="en-US" sz="1800" dirty="0"/>
              <a:t>﻿通用算力服务器、业务面、运维管理面网络等</a:t>
            </a:r>
          </a:p>
          <a:p>
            <a:r>
              <a:rPr lang="zh-CN" altLang="en-US" sz="1800" dirty="0"/>
              <a:t>﻿﻿机房基础设施：机房、供电系统、制冷系统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E0648F-114D-76AC-137D-B751F28CA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246909"/>
            <a:ext cx="5618988" cy="51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2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8A1402-D790-F893-533F-3A70C70F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智算集群全栈逻辑架构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04E071B-C722-C808-7C30-B8EBB48E3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7CAA25C-358C-FEB5-291A-B5EC74870F8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>
                <a:latin typeface="Helvetica" pitchFamily="2" charset="0"/>
              </a:rPr>
              <a:t>AI</a:t>
            </a:r>
            <a:r>
              <a:rPr lang="zh-CN" altLang="en-US" sz="1600" dirty="0">
                <a:latin typeface="Helvetica" pitchFamily="2" charset="0"/>
              </a:rPr>
              <a:t> 算力提供商：</a:t>
            </a:r>
            <a:endParaRPr lang="en-US" altLang="zh-CN" sz="1600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Helvetica" pitchFamily="2" charset="0"/>
              </a:rPr>
              <a:t>计算、存储、参数面</a:t>
            </a:r>
            <a:r>
              <a:rPr lang="en-US" altLang="zh-CN" sz="1600" dirty="0">
                <a:effectLst/>
                <a:latin typeface="Helvetica" pitchFamily="2" charset="0"/>
              </a:rPr>
              <a:t>/</a:t>
            </a:r>
            <a:r>
              <a:rPr lang="zh-CN" altLang="en-US" sz="1600" dirty="0">
                <a:effectLst/>
                <a:latin typeface="Helvetica" pitchFamily="2" charset="0"/>
              </a:rPr>
              <a:t>数据面网络以及对应的管控软件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Helvetica" pitchFamily="2" charset="0"/>
              </a:rPr>
              <a:t>﻿﻿跨域运维：</a:t>
            </a:r>
            <a:r>
              <a:rPr lang="en" altLang="zh-CN" sz="1600" dirty="0">
                <a:effectLst/>
                <a:latin typeface="Helvetica" pitchFamily="2" charset="0"/>
              </a:rPr>
              <a:t>CCAE</a:t>
            </a:r>
            <a:r>
              <a:rPr lang="zh-CN" altLang="en-US" sz="1600" dirty="0">
                <a:effectLst/>
                <a:latin typeface="Helvetica" pitchFamily="2" charset="0"/>
              </a:rPr>
              <a:t>跨域运维以及故障定位定界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Helvetica" pitchFamily="2" charset="0"/>
              </a:rPr>
              <a:t>﻿﻿</a:t>
            </a:r>
            <a:r>
              <a:rPr lang="en" altLang="zh-CN" sz="1600" dirty="0">
                <a:effectLst/>
                <a:latin typeface="Helvetica" pitchFamily="2" charset="0"/>
              </a:rPr>
              <a:t>AI</a:t>
            </a:r>
            <a:r>
              <a:rPr lang="zh-CN" altLang="en-US" sz="1600" dirty="0">
                <a:effectLst/>
                <a:latin typeface="Helvetica" pitchFamily="2" charset="0"/>
              </a:rPr>
              <a:t>训练基础软件：</a:t>
            </a:r>
            <a:br>
              <a:rPr lang="zh-CN" altLang="en-US" sz="1600" dirty="0">
                <a:effectLst/>
                <a:latin typeface="Helvetica" pitchFamily="2" charset="0"/>
              </a:rPr>
            </a:br>
            <a:r>
              <a:rPr lang="zh-CN" altLang="en-US" sz="1600" dirty="0">
                <a:effectLst/>
                <a:latin typeface="Helvetica" pitchFamily="2" charset="0"/>
              </a:rPr>
              <a:t>计算架构</a:t>
            </a:r>
            <a:r>
              <a:rPr lang="en" altLang="zh-CN" sz="1600" dirty="0">
                <a:effectLst/>
                <a:latin typeface="Helvetica" pitchFamily="2" charset="0"/>
              </a:rPr>
              <a:t>NPU</a:t>
            </a:r>
            <a:r>
              <a:rPr lang="zh-CN" altLang="en-US" sz="1600" dirty="0">
                <a:effectLst/>
                <a:latin typeface="Helvetica" pitchFamily="2" charset="0"/>
              </a:rPr>
              <a:t>硬件使能</a:t>
            </a:r>
            <a:br>
              <a:rPr lang="zh-CN" altLang="en-US" sz="1600" dirty="0">
                <a:effectLst/>
                <a:latin typeface="Helvetica" pitchFamily="2" charset="0"/>
              </a:rPr>
            </a:br>
            <a:r>
              <a:rPr lang="en" altLang="zh-CN" sz="1600" dirty="0">
                <a:effectLst/>
                <a:latin typeface="Helvetica" pitchFamily="2" charset="0"/>
              </a:rPr>
              <a:t>AI</a:t>
            </a:r>
            <a:r>
              <a:rPr lang="zh-CN" altLang="en-US" sz="1600" dirty="0">
                <a:effectLst/>
                <a:latin typeface="Helvetica" pitchFamily="2" charset="0"/>
              </a:rPr>
              <a:t>框架：</a:t>
            </a:r>
            <a:r>
              <a:rPr lang="en" altLang="zh-CN" sz="1600" dirty="0" err="1">
                <a:effectLst/>
                <a:latin typeface="Helvetica" pitchFamily="2" charset="0"/>
              </a:rPr>
              <a:t>pytorch</a:t>
            </a:r>
            <a:r>
              <a:rPr lang="zh-CN" altLang="en-US" sz="1600" dirty="0">
                <a:effectLst/>
                <a:latin typeface="Helvetica" pitchFamily="2" charset="0"/>
              </a:rPr>
              <a:t>等深度学习计算框架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Helvetica" pitchFamily="2" charset="0"/>
              </a:rPr>
              <a:t>﻿﻿并行加速框架：</a:t>
            </a:r>
            <a:r>
              <a:rPr lang="en" altLang="zh-CN" sz="1600" dirty="0">
                <a:effectLst/>
                <a:latin typeface="Helvetica" pitchFamily="2" charset="0"/>
              </a:rPr>
              <a:t>/Megatron</a:t>
            </a:r>
            <a:r>
              <a:rPr lang="zh-CN" altLang="en-US" sz="1600" dirty="0">
                <a:effectLst/>
                <a:latin typeface="Helvetica" pitchFamily="2" charset="0"/>
              </a:rPr>
              <a:t>等</a:t>
            </a:r>
            <a:r>
              <a:rPr lang="en" altLang="zh-CN" sz="1600" dirty="0">
                <a:effectLst/>
                <a:latin typeface="Helvetica" pitchFamily="2" charset="0"/>
              </a:rPr>
              <a:t>transformer</a:t>
            </a:r>
            <a:r>
              <a:rPr lang="zh-CN" altLang="en-US" sz="1600" dirty="0">
                <a:effectLst/>
                <a:latin typeface="Helvetica" pitchFamily="2" charset="0"/>
              </a:rPr>
              <a:t>模型领域井行加速框架</a:t>
            </a:r>
            <a:br>
              <a:rPr lang="zh-CN" altLang="en-US" sz="1600" dirty="0">
                <a:effectLst/>
                <a:latin typeface="Helvetica" pitchFamily="2" charset="0"/>
              </a:rPr>
            </a:br>
            <a:r>
              <a:rPr lang="zh-CN" altLang="en-US" sz="1600" dirty="0">
                <a:effectLst/>
                <a:latin typeface="Helvetica" pitchFamily="2" charset="0"/>
              </a:rPr>
              <a:t>全流程开发工具链：支持算子开发、训练开发、可视化、性能调优等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E0648F-114D-76AC-137D-B751F28CA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246909"/>
            <a:ext cx="5618988" cy="51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179CA9-D5F8-70FD-F5CC-298F8D6F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常见交叉领域问题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6DD734E-3C74-661E-8E8E-B92A7584628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635" y="1338942"/>
          <a:ext cx="10849908" cy="4876800"/>
        </p:xfrm>
        <a:graphic>
          <a:graphicData uri="http://schemas.openxmlformats.org/drawingml/2006/table">
            <a:tbl>
              <a:tblPr/>
              <a:tblGrid>
                <a:gridCol w="2618755">
                  <a:extLst>
                    <a:ext uri="{9D8B030D-6E8A-4147-A177-3AD203B41FA5}">
                      <a16:colId xmlns:a16="http://schemas.microsoft.com/office/drawing/2014/main" val="2614910554"/>
                    </a:ext>
                  </a:extLst>
                </a:gridCol>
                <a:gridCol w="2951581">
                  <a:extLst>
                    <a:ext uri="{9D8B030D-6E8A-4147-A177-3AD203B41FA5}">
                      <a16:colId xmlns:a16="http://schemas.microsoft.com/office/drawing/2014/main" val="1528317426"/>
                    </a:ext>
                  </a:extLst>
                </a:gridCol>
                <a:gridCol w="5279572">
                  <a:extLst>
                    <a:ext uri="{9D8B030D-6E8A-4147-A177-3AD203B41FA5}">
                      <a16:colId xmlns:a16="http://schemas.microsoft.com/office/drawing/2014/main" val="1765479439"/>
                    </a:ext>
                  </a:extLst>
                </a:gridCol>
              </a:tblGrid>
              <a:tr h="35463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交叉领域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影响内容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809239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远程挂载存储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PoD</a:t>
                      </a:r>
                      <a:endParaRPr lang="e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计算节点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问题导致存储性能不达标；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影响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，包括流控参数；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存储抢占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系统资源；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950322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网卡、路由、流控参数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网络不通导致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集合通信报错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计算下发影响网络性能，出现反压和丢包；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网络影响计算通信、训练性能不达标；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785711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交换机、流控参数、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模型并行、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下发与挂载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存储影响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计算、网络拖尾影响计算等互相干扰；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出现大模型训练性能抖动、性能下降；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Leaf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交换机丢包，训练精度受影响；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57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24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https://support.huawei.com/enterprise/zh/doc/EDOC1100314275/283099c4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https://www.edn.com/five-major-trends-in-power-supply-design-for-servers/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整体建设挑战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能耗极限、网络瓶颈、计算效率、系统可靠性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C0CC6-709A-6A35-E8A6-2A016C8D5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471" y="1231619"/>
            <a:ext cx="2520000" cy="5112000"/>
          </a:xfrm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effectLst/>
                <a:latin typeface="Helvetica" pitchFamily="2" charset="0"/>
              </a:rPr>
              <a:t>规划设计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明确业务需求，设计网络、计算、存储架构，并制定</a:t>
            </a:r>
            <a:r>
              <a:rPr lang="en-US" altLang="zh-CN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L0/L1 </a:t>
            </a:r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基建部署方案</a:t>
            </a:r>
            <a:endParaRPr lang="zh-CN" altLang="en-US" b="1" dirty="0">
              <a:effectLst/>
              <a:latin typeface="Helvetica" pitchFamily="2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6AF6861-CE66-82BC-F3D1-D121F64E1B52}"/>
              </a:ext>
            </a:extLst>
          </p:cNvPr>
          <p:cNvSpPr txBox="1">
            <a:spLocks/>
          </p:cNvSpPr>
          <p:nvPr/>
        </p:nvSpPr>
        <p:spPr>
          <a:xfrm>
            <a:off x="3396950" y="1231619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硬件安装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按规划安装 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服务器和网络设备，进行物理部署与线缆连接联调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435742E-A0AF-D604-0F25-B6598DB13718}"/>
              </a:ext>
            </a:extLst>
          </p:cNvPr>
          <p:cNvSpPr txBox="1">
            <a:spLocks/>
          </p:cNvSpPr>
          <p:nvPr/>
        </p:nvSpPr>
        <p:spPr>
          <a:xfrm>
            <a:off x="621842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软件安装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部署通算操作系统和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AI 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基础软件，包括集群管理软件，配置调度系统及作业平台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buNone/>
            </a:pPr>
            <a:endParaRPr kumimoji="1" lang="en-US" altLang="zh-CN" sz="2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A3899F-89D6-9355-CB6E-BF01D9126FAB}"/>
              </a:ext>
            </a:extLst>
          </p:cNvPr>
          <p:cNvSpPr txBox="1">
            <a:spLocks/>
          </p:cNvSpPr>
          <p:nvPr/>
        </p:nvSpPr>
        <p:spPr>
          <a:xfrm>
            <a:off x="903990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验收运维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验证性能功能稳定性，正式交付后转移运维主题，持续监控维护更新优化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28" name="Picture 4" descr="全球运营商最大单集群智算中心在哈尔滨建成投产- C114通信网">
            <a:extLst>
              <a:ext uri="{FF2B5EF4-FFF2-40B4-BE49-F238E27FC236}">
                <a16:creationId xmlns:a16="http://schemas.microsoft.com/office/drawing/2014/main" id="{6470045B-A0AE-916D-990D-67BCCA38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180" y="3674751"/>
            <a:ext cx="2263150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6CE602A-EC2A-68F4-4369-BAC56672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79" y="3685637"/>
            <a:ext cx="2275568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DFA2B0-A835-0CC2-9306-A450EAF9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1" y="5083527"/>
            <a:ext cx="2225040" cy="116623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简单说说算力网络：华为“万卡集群”组网实战- 53AI-AI知识库|大模型知识库|大模型训练|智能体开发">
            <a:extLst>
              <a:ext uri="{FF2B5EF4-FFF2-40B4-BE49-F238E27FC236}">
                <a16:creationId xmlns:a16="http://schemas.microsoft.com/office/drawing/2014/main" id="{035C52A2-9C15-0754-59D2-C8724F08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15" y="4985659"/>
            <a:ext cx="2325136" cy="12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CUDA | NVIDIA Official Blog">
            <a:extLst>
              <a:ext uri="{FF2B5EF4-FFF2-40B4-BE49-F238E27FC236}">
                <a16:creationId xmlns:a16="http://schemas.microsoft.com/office/drawing/2014/main" id="{A15FDFD0-420C-3A37-E14E-89D935B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86" y="3674751"/>
            <a:ext cx="2318658" cy="12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大模型系统全栈">
            <a:extLst>
              <a:ext uri="{FF2B5EF4-FFF2-40B4-BE49-F238E27FC236}">
                <a16:creationId xmlns:a16="http://schemas.microsoft.com/office/drawing/2014/main" id="{98A9864D-06DA-3471-3844-EC6D4C1AC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3"/>
          <a:stretch/>
        </p:blipFill>
        <p:spPr bwMode="auto">
          <a:xfrm>
            <a:off x="6329986" y="4998341"/>
            <a:ext cx="2318658" cy="12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探秘全球最大GPU集群，20万GPU超算在路上-CSDN博客">
            <a:extLst>
              <a:ext uri="{FF2B5EF4-FFF2-40B4-BE49-F238E27FC236}">
                <a16:creationId xmlns:a16="http://schemas.microsoft.com/office/drawing/2014/main" id="{88729148-F14C-5E69-A44D-1142463E3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 bwMode="auto">
          <a:xfrm>
            <a:off x="9177820" y="3652979"/>
            <a:ext cx="2252447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Tensorboard Integration — Stable Baselines 2.10.3a0 documentation">
            <a:extLst>
              <a:ext uri="{FF2B5EF4-FFF2-40B4-BE49-F238E27FC236}">
                <a16:creationId xmlns:a16="http://schemas.microsoft.com/office/drawing/2014/main" id="{676C66CA-820B-A93B-6AAD-8846F43D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85" y="5025086"/>
            <a:ext cx="2252447" cy="124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0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3A6B13-9E87-F00B-2E29-5177B2E4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262920"/>
            <a:ext cx="11248400" cy="50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66636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35164</TotalTime>
  <Words>2068</Words>
  <Application>Microsoft Macintosh PowerPoint</Application>
  <PresentationFormat>自定义</PresentationFormat>
  <Paragraphs>259</Paragraphs>
  <Slides>41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整体建设 Roadmap</vt:lpstr>
      <vt:lpstr>整体建设 Roadmap</vt:lpstr>
      <vt:lpstr>PowerPoint 演示文稿</vt:lpstr>
      <vt:lpstr>万卡集群机房布局</vt:lpstr>
      <vt:lpstr>万卡集群机房布局</vt:lpstr>
      <vt:lpstr>万卡集群机房布线</vt:lpstr>
      <vt:lpstr>万卡集群机房布线</vt:lpstr>
      <vt:lpstr>万卡机房配电制冷架构</vt:lpstr>
      <vt:lpstr>万卡机房配电制冷架构：Open Compute Project (OCP)</vt:lpstr>
      <vt:lpstr>万卡机房配电制冷架构</vt:lpstr>
      <vt:lpstr>PowerPoint 演示文稿</vt:lpstr>
      <vt:lpstr>集合通信</vt:lpstr>
      <vt:lpstr>集群可用性提升</vt:lpstr>
      <vt:lpstr>集群运维和管理</vt:lpstr>
      <vt:lpstr>存储挑战与方案</vt:lpstr>
      <vt:lpstr>网络挑战与方案</vt:lpstr>
      <vt:lpstr>参数面组网的分轨与收敛比问题</vt:lpstr>
      <vt:lpstr>PowerPoint 演示文稿</vt:lpstr>
      <vt:lpstr>参数面组网方案</vt:lpstr>
      <vt:lpstr>Meta Llama3</vt:lpstr>
      <vt:lpstr>PowerPoint 演示文稿</vt:lpstr>
      <vt:lpstr>PowerPoint 演示文稿</vt:lpstr>
      <vt:lpstr>PowerPoint 演示文稿</vt:lpstr>
      <vt:lpstr>光链路脏污问题的核心难点​</vt:lpstr>
      <vt:lpstr>光链路脏污问题的核心难点​</vt:lpstr>
      <vt:lpstr>光链路脏污问题：解决方案</vt:lpstr>
      <vt:lpstr>PowerPoint 演示文稿</vt:lpstr>
      <vt:lpstr>参考架构</vt:lpstr>
      <vt:lpstr>PowerPoint 演示文稿</vt:lpstr>
      <vt:lpstr>AI智算集群全栈逻辑架构</vt:lpstr>
      <vt:lpstr>AI智算集群全栈逻辑架构</vt:lpstr>
      <vt:lpstr>PowerPoint 演示文稿</vt:lpstr>
      <vt:lpstr>常见交叉领域问题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12732</cp:revision>
  <cp:lastPrinted>2023-09-08T09:14:01Z</cp:lastPrinted>
  <dcterms:created xsi:type="dcterms:W3CDTF">2020-08-28T08:44:19Z</dcterms:created>
  <dcterms:modified xsi:type="dcterms:W3CDTF">2025-07-05T09:02:57Z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